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59" r:id="rId5"/>
    <p:sldId id="267" r:id="rId6"/>
    <p:sldId id="268" r:id="rId7"/>
    <p:sldId id="270" r:id="rId8"/>
    <p:sldId id="271" r:id="rId9"/>
    <p:sldId id="278" r:id="rId10"/>
    <p:sldId id="279" r:id="rId11"/>
    <p:sldId id="280" r:id="rId12"/>
    <p:sldId id="260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17BA0-0FD1-4C3C-86C2-86D6EC9BB138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38032-B9E0-494D-85BA-B474F0D54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8D733-7E1F-4775-BCB3-287FB6A12973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64AD8-5229-44E4-9BAC-D1182B1E9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9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18B0-06A5-4D8E-A235-90263EE52C61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88952" cy="6858000"/>
            <a:chOff x="3048" y="0"/>
            <a:chExt cx="12188952" cy="685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/>
            <a:srcRect t="5040" b="1624"/>
            <a:stretch/>
          </p:blipFill>
          <p:spPr>
            <a:xfrm>
              <a:off x="3048" y="1"/>
              <a:ext cx="12188952" cy="6400800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6200" y="4856481"/>
            <a:ext cx="5970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6200" y="2295843"/>
            <a:ext cx="5970037" cy="2387600"/>
          </a:xfrm>
        </p:spPr>
        <p:txBody>
          <a:bodyPr anchor="b"/>
          <a:lstStyle>
            <a:lvl1pPr algn="l">
              <a:defRPr sz="4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4BE-F962-4B10-8849-5A0AE9BA0830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933700"/>
            <a:ext cx="10515600" cy="32218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ABE2-E9E2-4F3C-81C7-51E65F59850F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7799"/>
            <a:ext cx="7734300" cy="4729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47799"/>
            <a:ext cx="2628900" cy="472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0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/>
            <a:srcRect t="5040" b="1624"/>
            <a:stretch/>
          </p:blipFill>
          <p:spPr>
            <a:xfrm>
              <a:off x="3048" y="1"/>
              <a:ext cx="12188952" cy="6400800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6200" y="4856481"/>
            <a:ext cx="5970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200" y="2295843"/>
            <a:ext cx="5970037" cy="23876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10E2-EBDE-4C85-B7D2-51BD51636BE2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C49A-97A1-4E8F-9E5B-5B2FBE5B5D14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A66-4055-4761-B0C5-5BE9A449289D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E13E-FD7A-4C19-8CA3-CCD4F20FE748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33699"/>
            <a:ext cx="5181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33699"/>
            <a:ext cx="5181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3203-5E19-4386-B800-7814A6B25217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3493588"/>
            <a:ext cx="5157787" cy="2678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2788737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3493588"/>
            <a:ext cx="5156200" cy="2678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88737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47800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1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C9EC-6E7F-426B-B58A-FF2A513199D8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3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40-C52D-449E-A120-915E6946F5F6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FA2D-149F-4AC6-BD2E-54F393739AC8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17649"/>
            <a:ext cx="6172200" cy="43556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33494"/>
            <a:ext cx="3932237" cy="3062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7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6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C7E1-A080-4A32-8C19-C2396DAEC66F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47800"/>
            <a:ext cx="61722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33494"/>
            <a:ext cx="3932237" cy="3038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7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5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048" y="-7553"/>
            <a:ext cx="12188952" cy="6865553"/>
            <a:chOff x="3048" y="-7553"/>
            <a:chExt cx="12188952" cy="686555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048" y="6311900"/>
              <a:ext cx="12188952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48" y="-5407"/>
              <a:ext cx="12188952" cy="13673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40"/>
            <a:stretch/>
          </p:blipFill>
          <p:spPr>
            <a:xfrm>
              <a:off x="2620347" y="-7553"/>
              <a:ext cx="6964163" cy="137160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5433-AD8F-422D-BF66-1030691AE362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55073"/>
            <a:ext cx="10515600" cy="322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1848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648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orient="horz" pos="4104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ionjournal.org/" TargetMode="External"/><Relationship Id="rId2" Type="http://schemas.openxmlformats.org/officeDocument/2006/relationships/hyperlink" Target="http://www.mennonitebrethren.ca/resource/faith-and-life-pamphlet-se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mbs.mennonitebrethren.c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nistrylift.ca/" TargetMode="External"/><Relationship Id="rId2" Type="http://schemas.openxmlformats.org/officeDocument/2006/relationships/hyperlink" Target="http://www.mbseminary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2lne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/>
        <p:txBody>
          <a:bodyPr/>
          <a:lstStyle/>
          <a:p>
            <a:r>
              <a:rPr lang="en-US" dirty="0"/>
              <a:t>Pastors’ Credentialing Orientation 2016</a:t>
            </a:r>
          </a:p>
          <a:p>
            <a:r>
              <a:rPr lang="en-US" dirty="0"/>
              <a:t>Brian Cooper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/>
        <p:txBody>
          <a:bodyPr>
            <a:normAutofit/>
          </a:bodyPr>
          <a:lstStyle/>
          <a:p>
            <a:r>
              <a:rPr lang="en-US" sz="3600" dirty="0"/>
              <a:t>This We Believe: So What?</a:t>
            </a:r>
            <a:br>
              <a:rPr lang="en-US" sz="3600" dirty="0"/>
            </a:br>
            <a:r>
              <a:rPr lang="en-US" sz="3600" dirty="0"/>
              <a:t>Living the Confession of Faith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8" y="183901"/>
            <a:ext cx="1946253" cy="1472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31" y="183901"/>
            <a:ext cx="2070890" cy="14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88" y="2773363"/>
            <a:ext cx="9052035" cy="3519299"/>
          </a:xfrm>
        </p:spPr>
        <p:txBody>
          <a:bodyPr>
            <a:normAutofit/>
          </a:bodyPr>
          <a:lstStyle/>
          <a:p>
            <a:r>
              <a:rPr lang="en-US" b="1" dirty="0"/>
              <a:t>The Confession as an Example of Theological Resourcing</a:t>
            </a:r>
          </a:p>
          <a:p>
            <a:pPr lvl="1"/>
            <a:r>
              <a:rPr lang="en-US" dirty="0"/>
              <a:t>Our commitment is to theological equipping for ministry</a:t>
            </a:r>
          </a:p>
          <a:p>
            <a:pPr lvl="2"/>
            <a:r>
              <a:rPr lang="en-US" dirty="0"/>
              <a:t>BFL pamphlets and theological papers </a:t>
            </a:r>
          </a:p>
          <a:p>
            <a:pPr lvl="3"/>
            <a:r>
              <a:rPr lang="en-US" dirty="0">
                <a:hlinkClick r:id="rId2"/>
              </a:rPr>
              <a:t>http://www.mennonitebrethren.ca/resource/faith-and-life-pamphlet-series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Resources for Theological and Historical Awareness</a:t>
            </a:r>
          </a:p>
          <a:p>
            <a:pPr lvl="3"/>
            <a:r>
              <a:rPr lang="en-US" i="1" dirty="0"/>
              <a:t>Direction Journal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http://www.directionjournal.org</a:t>
            </a:r>
            <a:r>
              <a:rPr lang="en-US" dirty="0"/>
              <a:t>) </a:t>
            </a:r>
          </a:p>
          <a:p>
            <a:pPr lvl="3"/>
            <a:r>
              <a:rPr lang="en-US" dirty="0"/>
              <a:t>Centre for Mennonite Brethren Studies (</a:t>
            </a:r>
            <a:r>
              <a:rPr lang="en-US" dirty="0">
                <a:hlinkClick r:id="rId4"/>
              </a:rPr>
              <a:t>http://cmbs.mennonitebrethren.ca</a:t>
            </a:r>
            <a:r>
              <a:rPr lang="en-US" dirty="0"/>
              <a:t>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5" y="1447800"/>
            <a:ext cx="10875981" cy="1325563"/>
          </a:xfrm>
        </p:spPr>
        <p:txBody>
          <a:bodyPr>
            <a:normAutofit/>
          </a:bodyPr>
          <a:lstStyle/>
          <a:p>
            <a:r>
              <a:rPr lang="en-US" dirty="0"/>
              <a:t>How Does the Confession of Faith Work?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1257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363"/>
            <a:ext cx="7107621" cy="3221890"/>
          </a:xfrm>
        </p:spPr>
        <p:txBody>
          <a:bodyPr/>
          <a:lstStyle/>
          <a:p>
            <a:r>
              <a:rPr lang="en-US" b="1" dirty="0"/>
              <a:t>Enter fellowship believing that the Spirit of God has been at work among the Christians you are joining</a:t>
            </a:r>
          </a:p>
          <a:p>
            <a:pPr lvl="1"/>
            <a:r>
              <a:rPr lang="en-US" dirty="0"/>
              <a:t>If you cannot believe this, then you probably need to rethink why you are joining</a:t>
            </a:r>
          </a:p>
          <a:p>
            <a:pPr lvl="1"/>
            <a:r>
              <a:rPr lang="en-US" dirty="0"/>
              <a:t>Find out what contributed to the theological shape of the denomination and its confession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We Disagree?</a:t>
            </a:r>
            <a:r>
              <a:rPr lang="en-US" baseline="30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593" y="6498523"/>
            <a:ext cx="8856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2. Adapted from Collin Hansen, “Chandler, Horton, Keller on How to Disagree” https://www.thegospelcoalition.org/article/how-to-disagree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21" y="2773363"/>
            <a:ext cx="4045379" cy="26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363"/>
            <a:ext cx="5793828" cy="3221890"/>
          </a:xfrm>
        </p:spPr>
        <p:txBody>
          <a:bodyPr/>
          <a:lstStyle/>
          <a:p>
            <a:r>
              <a:rPr lang="en-US" b="1" dirty="0"/>
              <a:t>Enter with a desire to learn new things in your new ministry context</a:t>
            </a:r>
          </a:p>
          <a:p>
            <a:pPr lvl="1"/>
            <a:r>
              <a:rPr lang="en-US" dirty="0"/>
              <a:t>In ministry, as in other areas of life, when we cease to learn, we begin to die.</a:t>
            </a:r>
          </a:p>
          <a:p>
            <a:pPr lvl="1"/>
            <a:r>
              <a:rPr lang="en-US" dirty="0"/>
              <a:t>Learning from those we are close to is a virtue, and a necessary ingredient if we want them to learn from us.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We Disagree?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629" y="2975740"/>
            <a:ext cx="4783616" cy="26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363"/>
            <a:ext cx="6708228" cy="3221890"/>
          </a:xfrm>
        </p:spPr>
        <p:txBody>
          <a:bodyPr>
            <a:normAutofit/>
          </a:bodyPr>
          <a:lstStyle/>
          <a:p>
            <a:r>
              <a:rPr lang="en-US" b="1" dirty="0"/>
              <a:t>Remember that disagreement is inevitable, but it is not fatal — unless we make it so</a:t>
            </a:r>
          </a:p>
          <a:p>
            <a:pPr lvl="1"/>
            <a:r>
              <a:rPr lang="en-US" dirty="0"/>
              <a:t>Think of Paul and John Mark</a:t>
            </a:r>
          </a:p>
          <a:p>
            <a:pPr lvl="1"/>
            <a:r>
              <a:rPr lang="en-US" dirty="0"/>
              <a:t>Think of your last ministry setting</a:t>
            </a:r>
          </a:p>
          <a:p>
            <a:pPr lvl="1"/>
            <a:r>
              <a:rPr lang="en-US" dirty="0"/>
              <a:t>Disagreement and conflict can be productive</a:t>
            </a:r>
          </a:p>
          <a:p>
            <a:pPr lvl="2"/>
            <a:r>
              <a:rPr lang="en-US" dirty="0"/>
              <a:t>“As iron sharpens iron, so one person sharpens another.” Proverbs 27:17 NIV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We Disagree?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947" y="2859624"/>
            <a:ext cx="4442896" cy="30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363"/>
            <a:ext cx="6697717" cy="3221890"/>
          </a:xfrm>
        </p:spPr>
        <p:txBody>
          <a:bodyPr>
            <a:normAutofit/>
          </a:bodyPr>
          <a:lstStyle/>
          <a:p>
            <a:r>
              <a:rPr lang="en-US" b="1" dirty="0"/>
              <a:t>The most fruitful and faithful way to address disagreement is in relationship </a:t>
            </a:r>
          </a:p>
          <a:p>
            <a:pPr lvl="1"/>
            <a:r>
              <a:rPr lang="en-US" i="1" dirty="0"/>
              <a:t>“Christians in community are to never give up on one another, never give up on a relationship, and never write off another believer</a:t>
            </a:r>
            <a:r>
              <a:rPr lang="en-US" dirty="0"/>
              <a:t>. We must never tire of forgiving (and repenting!) and seeking to repair our relationships.” – Tim Keller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We Disagree?</a:t>
            </a:r>
            <a:endParaRPr lang="en-US" baseline="30000" dirty="0"/>
          </a:p>
        </p:txBody>
      </p:sp>
      <p:pic>
        <p:nvPicPr>
          <p:cNvPr id="1026" name="Picture 2" descr="Image result for hockey perseve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21" y="2921876"/>
            <a:ext cx="3995938" cy="26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363"/>
            <a:ext cx="6529552" cy="3221890"/>
          </a:xfrm>
        </p:spPr>
        <p:txBody>
          <a:bodyPr/>
          <a:lstStyle/>
          <a:p>
            <a:r>
              <a:rPr lang="en-US" b="1" dirty="0"/>
              <a:t>Represent those with whom we disagree at their best</a:t>
            </a:r>
          </a:p>
          <a:p>
            <a:pPr lvl="1"/>
            <a:r>
              <a:rPr lang="en-US" dirty="0"/>
              <a:t>They should recognize themselves in our characterizations</a:t>
            </a:r>
          </a:p>
          <a:p>
            <a:pPr lvl="1"/>
            <a:r>
              <a:rPr lang="en-US" dirty="0"/>
              <a:t>Otherwise we are interacting with a straw man rather than a person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We Disagree?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97" y="2872608"/>
            <a:ext cx="4452563" cy="26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363"/>
            <a:ext cx="6613634" cy="322189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Let us be careful about speaking up about what we do not know well</a:t>
            </a:r>
          </a:p>
          <a:p>
            <a:pPr lvl="1"/>
            <a:r>
              <a:rPr lang="en-US" dirty="0"/>
              <a:t>It is much easier to have an opinion than to discern</a:t>
            </a:r>
          </a:p>
          <a:p>
            <a:pPr lvl="1"/>
            <a:r>
              <a:rPr lang="en-US" dirty="0"/>
              <a:t>Leaders have a great responsibility to model godliness, especially when teaching</a:t>
            </a:r>
          </a:p>
          <a:p>
            <a:pPr lvl="2"/>
            <a:r>
              <a:rPr lang="en-US" dirty="0"/>
              <a:t>“Not many of you should become teachers, my fellow believers, because you know that we who teach will be judged more strictly.” James 3:1 NIV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We Disagree?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577" y="2773362"/>
            <a:ext cx="3788680" cy="28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3363"/>
            <a:ext cx="5247290" cy="3221890"/>
          </a:xfrm>
        </p:spPr>
        <p:txBody>
          <a:bodyPr/>
          <a:lstStyle/>
          <a:p>
            <a:r>
              <a:rPr lang="en-US" b="1" dirty="0"/>
              <a:t>Christlikeness requires submission</a:t>
            </a:r>
          </a:p>
          <a:p>
            <a:pPr lvl="1"/>
            <a:r>
              <a:rPr lang="en-US" dirty="0"/>
              <a:t>To God’s direction</a:t>
            </a:r>
          </a:p>
          <a:p>
            <a:pPr lvl="1"/>
            <a:r>
              <a:rPr lang="en-US" dirty="0"/>
              <a:t>To others</a:t>
            </a:r>
          </a:p>
          <a:p>
            <a:pPr lvl="1"/>
            <a:r>
              <a:rPr lang="en-US" dirty="0"/>
              <a:t>To the theological discernment of the body as seen in the Confession of Faith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We Disagree?</a:t>
            </a:r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383" y="2676197"/>
            <a:ext cx="2124075" cy="3124200"/>
          </a:xfrm>
          <a:prstGeom prst="rect">
            <a:avLst/>
          </a:prstGeom>
        </p:spPr>
      </p:pic>
      <p:pic>
        <p:nvPicPr>
          <p:cNvPr id="2052" name="Picture 4" descr="https://www.hhof.com/graphsilver/trophy_billmasterson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08" y="2724780"/>
            <a:ext cx="21240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Resourcing</a:t>
            </a:r>
          </a:p>
          <a:p>
            <a:pPr lvl="1"/>
            <a:r>
              <a:rPr lang="en-US" dirty="0"/>
              <a:t>For mission</a:t>
            </a:r>
          </a:p>
          <a:p>
            <a:pPr lvl="1"/>
            <a:r>
              <a:rPr lang="en-US" dirty="0"/>
              <a:t>For ethics</a:t>
            </a:r>
          </a:p>
          <a:p>
            <a:pPr lvl="1"/>
            <a:r>
              <a:rPr lang="en-US" dirty="0"/>
              <a:t>For worship</a:t>
            </a:r>
          </a:p>
          <a:p>
            <a:r>
              <a:rPr lang="en-US" dirty="0"/>
              <a:t>Enablement</a:t>
            </a:r>
          </a:p>
          <a:p>
            <a:pPr lvl="1"/>
            <a:r>
              <a:rPr lang="en-US" dirty="0"/>
              <a:t>Gives clarity in theological matters</a:t>
            </a:r>
          </a:p>
          <a:p>
            <a:r>
              <a:rPr lang="en-US" dirty="0"/>
              <a:t>Protection</a:t>
            </a:r>
          </a:p>
          <a:p>
            <a:pPr lvl="1"/>
            <a:r>
              <a:rPr lang="en-US" dirty="0"/>
              <a:t>Addresses potential blind spots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the Confession of Faith Do for Us?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435" y="2773363"/>
            <a:ext cx="4406462" cy="33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5073"/>
            <a:ext cx="7090186" cy="3221890"/>
          </a:xfrm>
        </p:spPr>
        <p:txBody>
          <a:bodyPr>
            <a:normAutofit/>
          </a:bodyPr>
          <a:lstStyle/>
          <a:p>
            <a:r>
              <a:rPr lang="en-US" b="1" dirty="0"/>
              <a:t>Accountability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Every church and every pastor of a local church needs accountability</a:t>
            </a:r>
          </a:p>
          <a:p>
            <a:pPr lvl="1"/>
            <a:r>
              <a:rPr lang="en-US" dirty="0"/>
              <a:t>This often requires a voice from outside the local church</a:t>
            </a:r>
          </a:p>
          <a:p>
            <a:pPr lvl="1"/>
            <a:r>
              <a:rPr lang="en-US" dirty="0"/>
              <a:t>Denominational confessions are part of the structure that maintains theological harmony, with policies and processes that administer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5" y="1447800"/>
            <a:ext cx="1087598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We Need a Denominational Confession?</a:t>
            </a:r>
            <a:r>
              <a:rPr lang="en-US" baseline="300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697" y="6430943"/>
            <a:ext cx="11666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1. Adapted from Jason Helopoulos, “In Praise of Denominations” https://blogs.thegospelcoalition.org/kevindeyoung/2012/12/28/in-praise-of-denominations/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386" y="3027343"/>
            <a:ext cx="3442144" cy="29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5073"/>
            <a:ext cx="7090186" cy="3221890"/>
          </a:xfrm>
        </p:spPr>
        <p:txBody>
          <a:bodyPr>
            <a:normAutofit/>
          </a:bodyPr>
          <a:lstStyle/>
          <a:p>
            <a:r>
              <a:rPr lang="en-US" b="1" dirty="0"/>
              <a:t>Safeguarding Church Leadership</a:t>
            </a:r>
            <a:endParaRPr lang="en-US" dirty="0"/>
          </a:p>
          <a:p>
            <a:pPr lvl="1"/>
            <a:r>
              <a:rPr lang="en-US" dirty="0"/>
              <a:t>Leaders can be the greatest harm or blessing to a local church and its people </a:t>
            </a:r>
          </a:p>
          <a:p>
            <a:pPr lvl="1"/>
            <a:r>
              <a:rPr lang="en-US" dirty="0"/>
              <a:t>Churches need a rigorous, time-tested, biblically faithful standard for evaluating compatibility </a:t>
            </a:r>
          </a:p>
          <a:p>
            <a:pPr lvl="1"/>
            <a:r>
              <a:rPr lang="en-US" dirty="0"/>
              <a:t>Credentialing using a confession of faith provides a standard for discerning church leaders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5" y="1447800"/>
            <a:ext cx="1087598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We Need a Denominational Confession?</a:t>
            </a:r>
            <a:endParaRPr lang="en-US" baseline="30000" dirty="0"/>
          </a:p>
        </p:txBody>
      </p:sp>
      <p:pic>
        <p:nvPicPr>
          <p:cNvPr id="1026" name="Picture 2" descr="http://www.thestar.com/content/dam/thestar/sports/leafs/2011/11/02/plante_changed_the_way_a_goalie_looked_and_then_some/spplante2nov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79" y="2345167"/>
            <a:ext cx="2455648" cy="39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5073"/>
            <a:ext cx="7090186" cy="3221890"/>
          </a:xfrm>
        </p:spPr>
        <p:txBody>
          <a:bodyPr>
            <a:normAutofit/>
          </a:bodyPr>
          <a:lstStyle/>
          <a:p>
            <a:r>
              <a:rPr lang="en-US" b="1" dirty="0"/>
              <a:t>Safeguarding Congregations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Congregations need confessional unity to help define theological self-identity</a:t>
            </a:r>
          </a:p>
          <a:p>
            <a:pPr lvl="1"/>
            <a:r>
              <a:rPr lang="en-US" dirty="0"/>
              <a:t>A congregation in conflict with its leadership needs a theological reference point</a:t>
            </a:r>
          </a:p>
          <a:p>
            <a:pPr lvl="1"/>
            <a:r>
              <a:rPr lang="en-US" dirty="0"/>
              <a:t>Churches need something in common in order to have healthy relationships with one another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5" y="1447800"/>
            <a:ext cx="1087598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We Need a Denominational Confession?</a:t>
            </a:r>
            <a:endParaRPr lang="en-US" baseline="30000" dirty="0"/>
          </a:p>
        </p:txBody>
      </p:sp>
      <p:pic>
        <p:nvPicPr>
          <p:cNvPr id="1026" name="Picture 2" descr="http://www.thestar.com/content/dam/thestar/sports/leafs/2011/11/02/plante_changed_the_way_a_goalie_looked_and_then_some/spplante2nov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79" y="2345167"/>
            <a:ext cx="2455648" cy="39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5073"/>
            <a:ext cx="7090186" cy="322189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Unified Confession</a:t>
            </a:r>
          </a:p>
          <a:p>
            <a:pPr lvl="1"/>
            <a:r>
              <a:rPr lang="en-US" dirty="0"/>
              <a:t>A congregation should also expect clarity in theological convictions based upon the denominational confession</a:t>
            </a:r>
          </a:p>
          <a:p>
            <a:pPr lvl="1"/>
            <a:r>
              <a:rPr lang="en-US" dirty="0"/>
              <a:t>A mutually agreed-upon confession helps remind us who we are as denominational Christians</a:t>
            </a:r>
          </a:p>
          <a:p>
            <a:pPr lvl="1"/>
            <a:r>
              <a:rPr lang="en-US" dirty="0"/>
              <a:t>A confession can foster common theological identity </a:t>
            </a:r>
            <a:r>
              <a:rPr lang="en-US"/>
              <a:t>in relation to </a:t>
            </a:r>
            <a:r>
              <a:rPr lang="en-US" dirty="0"/>
              <a:t>other congregations and other groups outside the denomination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5" y="1447800"/>
            <a:ext cx="1087598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We Need a Denominational Confession?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814" y="3481549"/>
            <a:ext cx="4273041" cy="24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5073"/>
            <a:ext cx="7090186" cy="322189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Unified Mission</a:t>
            </a:r>
          </a:p>
          <a:p>
            <a:pPr lvl="1"/>
            <a:r>
              <a:rPr lang="en-US" dirty="0"/>
              <a:t>Clearly defined theology identifies not only identity (who we are in Christ), but also mission (what we are called to do as a result)</a:t>
            </a:r>
          </a:p>
          <a:p>
            <a:pPr lvl="1"/>
            <a:r>
              <a:rPr lang="en-US" dirty="0"/>
              <a:t>Our confession speaks to how we faithfully live the example of Christ in specific types of circumstances</a:t>
            </a:r>
          </a:p>
          <a:p>
            <a:pPr lvl="1"/>
            <a:r>
              <a:rPr lang="en-US" dirty="0"/>
              <a:t>Discipleship is as much about what we do as it is about who we 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5" y="1447800"/>
            <a:ext cx="1087598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We Need a Denominational Confession?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051" y="3014240"/>
            <a:ext cx="3834365" cy="25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955073"/>
            <a:ext cx="9052035" cy="3221890"/>
          </a:xfrm>
        </p:spPr>
        <p:txBody>
          <a:bodyPr>
            <a:normAutofit/>
          </a:bodyPr>
          <a:lstStyle/>
          <a:p>
            <a:r>
              <a:rPr lang="en-US" b="1" dirty="0"/>
              <a:t>The Confession as a Living Witness to Scriptural Teaching</a:t>
            </a:r>
          </a:p>
          <a:p>
            <a:pPr lvl="1"/>
            <a:r>
              <a:rPr lang="en-US" dirty="0"/>
              <a:t>Confessions grow; they are not static</a:t>
            </a:r>
          </a:p>
          <a:p>
            <a:pPr lvl="2"/>
            <a:r>
              <a:rPr lang="en-US" dirty="0"/>
              <a:t>1902, 1975, 1999</a:t>
            </a:r>
          </a:p>
          <a:p>
            <a:pPr lvl="1"/>
            <a:r>
              <a:rPr lang="en-US" dirty="0"/>
              <a:t>Theological conversations are ongoing</a:t>
            </a:r>
          </a:p>
          <a:p>
            <a:pPr lvl="2"/>
            <a:r>
              <a:rPr lang="en-US" dirty="0"/>
              <a:t>Study Conferences</a:t>
            </a:r>
          </a:p>
          <a:p>
            <a:pPr lvl="2"/>
            <a:r>
              <a:rPr lang="en-US" dirty="0"/>
              <a:t>Pastors’ Equipping Days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5" y="1447800"/>
            <a:ext cx="10875981" cy="1325563"/>
          </a:xfrm>
        </p:spPr>
        <p:txBody>
          <a:bodyPr>
            <a:normAutofit/>
          </a:bodyPr>
          <a:lstStyle/>
          <a:p>
            <a:r>
              <a:rPr lang="en-US" dirty="0"/>
              <a:t>How Does the Confession of Faith Work?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766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88" y="2773363"/>
            <a:ext cx="9052035" cy="3519299"/>
          </a:xfrm>
        </p:spPr>
        <p:txBody>
          <a:bodyPr>
            <a:normAutofit/>
          </a:bodyPr>
          <a:lstStyle/>
          <a:p>
            <a:r>
              <a:rPr lang="en-US" b="1" dirty="0"/>
              <a:t>The Confession as an Example of Theological Resourcing</a:t>
            </a:r>
          </a:p>
          <a:p>
            <a:pPr lvl="1"/>
            <a:r>
              <a:rPr lang="en-US" dirty="0"/>
              <a:t>Our commitment is to theological equipping for ministry</a:t>
            </a:r>
          </a:p>
          <a:p>
            <a:pPr lvl="2"/>
            <a:r>
              <a:rPr lang="en-US" dirty="0"/>
              <a:t>Mennonite Brethren Biblical Seminary (</a:t>
            </a:r>
            <a:r>
              <a:rPr lang="en-US" dirty="0">
                <a:hlinkClick r:id="rId2"/>
              </a:rPr>
              <a:t>http://www.mbseminary.ca</a:t>
            </a:r>
            <a:r>
              <a:rPr lang="en-US" dirty="0"/>
              <a:t>) </a:t>
            </a:r>
          </a:p>
          <a:p>
            <a:pPr lvl="3"/>
            <a:r>
              <a:rPr lang="en-US" dirty="0"/>
              <a:t>Formal seminary programs</a:t>
            </a:r>
          </a:p>
          <a:p>
            <a:pPr lvl="3"/>
            <a:r>
              <a:rPr lang="en-US" dirty="0"/>
              <a:t>Church/institutional partnerships</a:t>
            </a:r>
          </a:p>
          <a:p>
            <a:pPr lvl="3"/>
            <a:r>
              <a:rPr lang="en-US" dirty="0"/>
              <a:t>MinistryLift (</a:t>
            </a:r>
            <a:r>
              <a:rPr lang="en-US" dirty="0">
                <a:hlinkClick r:id="rId3"/>
              </a:rPr>
              <a:t>http://ministrylift.ca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L2L Leadership training (</a:t>
            </a:r>
            <a:r>
              <a:rPr lang="en-US" dirty="0">
                <a:hlinkClick r:id="rId4"/>
              </a:rPr>
              <a:t>http://www.l2lnet.org</a:t>
            </a:r>
            <a:r>
              <a:rPr lang="en-US" dirty="0"/>
              <a:t>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5" y="1447800"/>
            <a:ext cx="10875981" cy="1325563"/>
          </a:xfrm>
        </p:spPr>
        <p:txBody>
          <a:bodyPr>
            <a:normAutofit/>
          </a:bodyPr>
          <a:lstStyle/>
          <a:p>
            <a:r>
              <a:rPr lang="en-US" dirty="0"/>
              <a:t>How Does the Confession of Faith Work?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309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mployee orientation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ln>
          <a:solidFill>
            <a:schemeClr val="accent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Employee orientation presentation" id="{21BB5F3A-FB8F-4D29-A308-7BB54C4B2708}" vid="{C3E8461F-E06F-404D-9B43-1172DBAAB2F4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3195-3BD2-40A3-853F-0F81D1694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 presentation</Template>
  <TotalTime>0</TotalTime>
  <Words>869</Words>
  <Application>Microsoft Office PowerPoint</Application>
  <PresentationFormat>Widescreen</PresentationFormat>
  <Paragraphs>94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Employee orientation presentation</vt:lpstr>
      <vt:lpstr>This We Believe: So What? Living the Confession of Faith</vt:lpstr>
      <vt:lpstr>What Does the Confession of Faith Do for Us?</vt:lpstr>
      <vt:lpstr>Why Do We Need a Denominational Confession?1</vt:lpstr>
      <vt:lpstr>Why Do We Need a Denominational Confession?</vt:lpstr>
      <vt:lpstr>Why Do We Need a Denominational Confession?</vt:lpstr>
      <vt:lpstr>Why Do We Need a Denominational Confession?</vt:lpstr>
      <vt:lpstr>Why Do We Need a Denominational Confession?</vt:lpstr>
      <vt:lpstr>How Does the Confession of Faith Work?</vt:lpstr>
      <vt:lpstr>How Does the Confession of Faith Work?</vt:lpstr>
      <vt:lpstr>How Does the Confession of Faith Work?</vt:lpstr>
      <vt:lpstr>What Happens When We Disagree?2</vt:lpstr>
      <vt:lpstr>What Happens When We Disagree?</vt:lpstr>
      <vt:lpstr>What Happens When We Disagree?</vt:lpstr>
      <vt:lpstr>What Happens When We Disagree?</vt:lpstr>
      <vt:lpstr>What Happens When We Disagree?</vt:lpstr>
      <vt:lpstr>What Happens When We Disagree?</vt:lpstr>
      <vt:lpstr>What Happens When We Disagree?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2016-06-14T01:16:44Z</dcterms:created>
  <dcterms:modified xsi:type="dcterms:W3CDTF">2016-06-14T18:54:40Z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TC034605149991</vt:lpwstr>
  </property>
</Properties>
</file>